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Economica"/>
      <p:regular r:id="rId21"/>
      <p:bold r:id="rId22"/>
      <p:italic r:id="rId23"/>
      <p:boldItalic r:id="rId24"/>
    </p:embeddedFont>
    <p:embeddedFont>
      <p:font typeface="Nunito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Economica-bold.fntdata"/><Relationship Id="rId21" Type="http://schemas.openxmlformats.org/officeDocument/2006/relationships/font" Target="fonts/Economica-regular.fntdata"/><Relationship Id="rId24" Type="http://schemas.openxmlformats.org/officeDocument/2006/relationships/font" Target="fonts/Economica-boldItalic.fntdata"/><Relationship Id="rId23" Type="http://schemas.openxmlformats.org/officeDocument/2006/relationships/font" Target="fonts/Economica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unitoSans-bold.fntdata"/><Relationship Id="rId25" Type="http://schemas.openxmlformats.org/officeDocument/2006/relationships/font" Target="fonts/NunitoSans-regular.fntdata"/><Relationship Id="rId28" Type="http://schemas.openxmlformats.org/officeDocument/2006/relationships/font" Target="fonts/NunitoSans-boldItalic.fntdata"/><Relationship Id="rId27" Type="http://schemas.openxmlformats.org/officeDocument/2006/relationships/font" Target="fonts/Nunito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97b603b9e_0_1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97b603b9e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97b603b9e_0_1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97b603b9e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97b603b9e_0_1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97b603b9e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97b603b9e_0_1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97b603b9e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97b603b9e_0_16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97b603b9e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9538bd10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9538bd1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97b603b9e_1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97b603b9e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97b603b9e_1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97b603b9e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97b603b9e_1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97b603b9e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97b603b9e_1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97b603b9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7bd442a3efb3c8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7bd442a3efb3c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" type="body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70" name="Google Shape;70;p11"/>
          <p:cNvSpPr txBox="1"/>
          <p:nvPr>
            <p:ph idx="2" type="body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77" name="Google Shape;77;p12"/>
          <p:cNvSpPr txBox="1"/>
          <p:nvPr>
            <p:ph idx="2" type="body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78" name="Google Shape;78;p12"/>
          <p:cNvSpPr txBox="1"/>
          <p:nvPr>
            <p:ph idx="3" type="body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1_2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eriod"/>
              <a:defRPr sz="18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flipH="1" rot="5400000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i="1" sz="2400"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8pPr>
            <a:lvl9pPr indent="-381000" lvl="8" marL="41148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0" name="Google Shape;30;p5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with intro text">
  <p:cSld name="TITLE_AND_BODY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 with intro text">
  <p:cSld name="TITLE_AND_BODY_1_2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52" name="Google Shape;52;p8"/>
          <p:cNvSpPr txBox="1"/>
          <p:nvPr>
            <p:ph idx="3" type="body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left">
  <p:cSld name="TITLE_AND_BODY_1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half">
  <p:cSld name="TITLE_AND_BODY_1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0"/>
          <p:cNvSpPr txBox="1"/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F6703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>
            <a:off x="572738" y="2387250"/>
            <a:ext cx="2508900" cy="8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FIFA 18 VIZ</a:t>
            </a:r>
            <a:endParaRPr sz="45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grpSp>
        <p:nvGrpSpPr>
          <p:cNvPr id="92" name="Google Shape;92;p15"/>
          <p:cNvGrpSpPr/>
          <p:nvPr/>
        </p:nvGrpSpPr>
        <p:grpSpPr>
          <a:xfrm>
            <a:off x="572752" y="1899264"/>
            <a:ext cx="549262" cy="487982"/>
            <a:chOff x="5292575" y="3681900"/>
            <a:chExt cx="420150" cy="373275"/>
          </a:xfrm>
        </p:grpSpPr>
        <p:sp>
          <p:nvSpPr>
            <p:cNvPr id="93" name="Google Shape;93;p15"/>
            <p:cNvSpPr/>
            <p:nvPr/>
          </p:nvSpPr>
          <p:spPr>
            <a:xfrm>
              <a:off x="5292575" y="3706875"/>
              <a:ext cx="420150" cy="266700"/>
            </a:xfrm>
            <a:custGeom>
              <a:rect b="b" l="l" r="r" t="t"/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5490475" y="3681900"/>
              <a:ext cx="24375" cy="25000"/>
            </a:xfrm>
            <a:custGeom>
              <a:rect b="b" l="l" r="r" t="t"/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5358350" y="3973550"/>
              <a:ext cx="60900" cy="81625"/>
            </a:xfrm>
            <a:custGeom>
              <a:rect b="b" l="l" r="r" t="t"/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5586050" y="3973550"/>
              <a:ext cx="60925" cy="81625"/>
            </a:xfrm>
            <a:custGeom>
              <a:rect b="b" l="l" r="r" t="t"/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5316925" y="3731225"/>
              <a:ext cx="371450" cy="218000"/>
            </a:xfrm>
            <a:custGeom>
              <a:rect b="b" l="l" r="r" t="t"/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5380250" y="3784800"/>
              <a:ext cx="230200" cy="115725"/>
            </a:xfrm>
            <a:custGeom>
              <a:rect b="b" l="l" r="r" t="t"/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5547700" y="3779925"/>
              <a:ext cx="68825" cy="68825"/>
            </a:xfrm>
            <a:custGeom>
              <a:rect b="b" l="l" r="r" t="t"/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5"/>
          <p:cNvSpPr txBox="1"/>
          <p:nvPr/>
        </p:nvSpPr>
        <p:spPr>
          <a:xfrm>
            <a:off x="849138" y="3342575"/>
            <a:ext cx="31434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Sabin Bhandari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Shikhat Karkee</a:t>
            </a:r>
            <a:endParaRPr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6" name="Google Shape;1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604" y="1498525"/>
            <a:ext cx="8822783" cy="330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4"/>
          <p:cNvSpPr txBox="1"/>
          <p:nvPr>
            <p:ph idx="4294967295" type="ctrTitle"/>
          </p:nvPr>
        </p:nvSpPr>
        <p:spPr>
          <a:xfrm>
            <a:off x="2037888" y="225600"/>
            <a:ext cx="50682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1</a:t>
            </a: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. </a:t>
            </a:r>
            <a:r>
              <a:rPr b="1" lang="en" sz="42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Country With Superstars</a:t>
            </a:r>
            <a:endParaRPr b="1" sz="42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8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25"/>
          <p:cNvPicPr preferRelativeResize="0"/>
          <p:nvPr/>
        </p:nvPicPr>
        <p:blipFill rotWithShape="1">
          <a:blip r:embed="rId3">
            <a:alphaModFix/>
          </a:blip>
          <a:srcRect b="0" l="0" r="46578" t="0"/>
          <a:stretch/>
        </p:blipFill>
        <p:spPr>
          <a:xfrm>
            <a:off x="1152262" y="1526275"/>
            <a:ext cx="5093976" cy="34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5"/>
          <p:cNvPicPr preferRelativeResize="0"/>
          <p:nvPr/>
        </p:nvPicPr>
        <p:blipFill rotWithShape="1">
          <a:blip r:embed="rId4">
            <a:alphaModFix/>
          </a:blip>
          <a:srcRect b="51238" l="85656" r="0" t="0"/>
          <a:stretch/>
        </p:blipFill>
        <p:spPr>
          <a:xfrm>
            <a:off x="7293125" y="2248650"/>
            <a:ext cx="1617974" cy="196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5"/>
          <p:cNvSpPr txBox="1"/>
          <p:nvPr>
            <p:ph idx="4294967295" type="ctrTitle"/>
          </p:nvPr>
        </p:nvSpPr>
        <p:spPr>
          <a:xfrm>
            <a:off x="1767150" y="225600"/>
            <a:ext cx="56097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2</a:t>
            </a: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. </a:t>
            </a:r>
            <a:r>
              <a:rPr b="1" lang="en" sz="42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Country with Special Youths</a:t>
            </a:r>
            <a:endParaRPr b="1" sz="42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8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1" name="Google Shape;191;p26"/>
          <p:cNvPicPr preferRelativeResize="0"/>
          <p:nvPr/>
        </p:nvPicPr>
        <p:blipFill rotWithShape="1">
          <a:blip r:embed="rId3">
            <a:alphaModFix/>
          </a:blip>
          <a:srcRect b="0" l="0" r="32804" t="0"/>
          <a:stretch/>
        </p:blipFill>
        <p:spPr>
          <a:xfrm>
            <a:off x="152400" y="1749000"/>
            <a:ext cx="7282230" cy="300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6"/>
          <p:cNvPicPr preferRelativeResize="0"/>
          <p:nvPr/>
        </p:nvPicPr>
        <p:blipFill rotWithShape="1">
          <a:blip r:embed="rId4">
            <a:alphaModFix/>
          </a:blip>
          <a:srcRect b="59591" l="84986" r="0" t="0"/>
          <a:stretch/>
        </p:blipFill>
        <p:spPr>
          <a:xfrm>
            <a:off x="7342150" y="2359900"/>
            <a:ext cx="1372826" cy="10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 txBox="1"/>
          <p:nvPr>
            <p:ph idx="4294967295" type="ctrTitle"/>
          </p:nvPr>
        </p:nvSpPr>
        <p:spPr>
          <a:xfrm>
            <a:off x="1849800" y="225600"/>
            <a:ext cx="54444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3</a:t>
            </a: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. </a:t>
            </a:r>
            <a:r>
              <a:rPr b="1" lang="en" sz="42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Youths with High Potential</a:t>
            </a:r>
            <a:endParaRPr b="1" sz="42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8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9" name="Google Shape;19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25" y="1525173"/>
            <a:ext cx="9017951" cy="2919877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7"/>
          <p:cNvSpPr txBox="1"/>
          <p:nvPr>
            <p:ph idx="4294967295" type="ctrTitle"/>
          </p:nvPr>
        </p:nvSpPr>
        <p:spPr>
          <a:xfrm>
            <a:off x="1970250" y="225600"/>
            <a:ext cx="52035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4</a:t>
            </a: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. </a:t>
            </a:r>
            <a:r>
              <a:rPr b="1" lang="en" sz="42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Top Values and Potentials</a:t>
            </a:r>
            <a:endParaRPr b="1" sz="42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8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8"/>
          <p:cNvSpPr txBox="1"/>
          <p:nvPr>
            <p:ph idx="4294967295" type="ctrTitle"/>
          </p:nvPr>
        </p:nvSpPr>
        <p:spPr>
          <a:xfrm>
            <a:off x="1413750" y="225600"/>
            <a:ext cx="63165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5</a:t>
            </a: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. </a:t>
            </a:r>
            <a:r>
              <a:rPr b="1" lang="en" sz="42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Nationality Distribution of Clubs</a:t>
            </a:r>
            <a:endParaRPr b="1" sz="42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8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207" name="Google Shape;2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87" y="1596600"/>
            <a:ext cx="8746625" cy="327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3" name="Google Shape;2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00" y="1409600"/>
            <a:ext cx="8367225" cy="348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9"/>
          <p:cNvSpPr txBox="1"/>
          <p:nvPr>
            <p:ph idx="4294967295" type="ctrTitle"/>
          </p:nvPr>
        </p:nvSpPr>
        <p:spPr>
          <a:xfrm>
            <a:off x="1887450" y="225600"/>
            <a:ext cx="53691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6</a:t>
            </a:r>
            <a:r>
              <a:rPr b="1" lang="en" sz="48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. </a:t>
            </a:r>
            <a:r>
              <a:rPr b="1" lang="en" sz="42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Statistics of Top 25 players</a:t>
            </a:r>
            <a:endParaRPr b="1" sz="42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8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06D2F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idx="4294967295" type="ctrTitle"/>
          </p:nvPr>
        </p:nvSpPr>
        <p:spPr>
          <a:xfrm>
            <a:off x="1143275" y="3349817"/>
            <a:ext cx="77724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/>
              <a:t>THANK YOU!</a:t>
            </a:r>
            <a:endParaRPr b="1" sz="7200"/>
          </a:p>
        </p:txBody>
      </p:sp>
      <p:pic>
        <p:nvPicPr>
          <p:cNvPr id="220" name="Google Shape;22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6425" y="696253"/>
            <a:ext cx="3057551" cy="228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16"/>
          <p:cNvSpPr txBox="1"/>
          <p:nvPr>
            <p:ph type="title"/>
          </p:nvPr>
        </p:nvSpPr>
        <p:spPr>
          <a:xfrm>
            <a:off x="234450" y="575500"/>
            <a:ext cx="22320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conomica"/>
                <a:ea typeface="Economica"/>
                <a:cs typeface="Economica"/>
                <a:sym typeface="Economica"/>
              </a:rPr>
              <a:t>INTRODUCTION</a:t>
            </a:r>
            <a:endParaRPr b="1" sz="3200"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 b="0" l="3456" r="0" t="0"/>
          <a:stretch/>
        </p:blipFill>
        <p:spPr>
          <a:xfrm>
            <a:off x="2709175" y="581250"/>
            <a:ext cx="6295224" cy="39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090625" y="575500"/>
            <a:ext cx="55962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Football visualization is enjoyable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14" name="Google Shape;114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7"/>
          <p:cNvSpPr txBox="1"/>
          <p:nvPr>
            <p:ph type="title"/>
          </p:nvPr>
        </p:nvSpPr>
        <p:spPr>
          <a:xfrm>
            <a:off x="234450" y="575500"/>
            <a:ext cx="2046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conomica"/>
                <a:ea typeface="Economica"/>
                <a:cs typeface="Economica"/>
                <a:sym typeface="Economica"/>
              </a:rPr>
              <a:t>MOTIVATION</a:t>
            </a:r>
            <a:endParaRPr b="1" sz="32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3090625" y="1315175"/>
            <a:ext cx="38892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To address visualization difficulties from gamer point of view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 txBox="1"/>
          <p:nvPr/>
        </p:nvSpPr>
        <p:spPr>
          <a:xfrm>
            <a:off x="3090625" y="2456950"/>
            <a:ext cx="4146000" cy="10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To address visualization unavailable in the game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3090625" y="3388975"/>
            <a:ext cx="4146000" cy="12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To provide different strategic view with visualization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3090625" y="575500"/>
            <a:ext cx="5596200" cy="11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Unavailable visualization of countries with high rated players or high rated youth.</a:t>
            </a: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 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24" name="Google Shape;12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18"/>
          <p:cNvSpPr txBox="1"/>
          <p:nvPr>
            <p:ph type="title"/>
          </p:nvPr>
        </p:nvSpPr>
        <p:spPr>
          <a:xfrm>
            <a:off x="234450" y="575500"/>
            <a:ext cx="2046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conomica"/>
                <a:ea typeface="Economica"/>
                <a:cs typeface="Economica"/>
                <a:sym typeface="Economica"/>
              </a:rPr>
              <a:t>EXAMPLE OF</a:t>
            </a:r>
            <a:endParaRPr b="1" sz="32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conomica"/>
                <a:ea typeface="Economica"/>
                <a:cs typeface="Economica"/>
                <a:sym typeface="Economica"/>
              </a:rPr>
              <a:t>PROBLEMS</a:t>
            </a:r>
            <a:endParaRPr b="1" sz="32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3090625" y="1709500"/>
            <a:ext cx="5308200" cy="8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Unavailable visualization of potentials of youth players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2275" y="2709175"/>
            <a:ext cx="2192900" cy="219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3" name="Google Shape;133;p19"/>
          <p:cNvPicPr preferRelativeResize="0"/>
          <p:nvPr/>
        </p:nvPicPr>
        <p:blipFill rotWithShape="1">
          <a:blip r:embed="rId4">
            <a:alphaModFix/>
          </a:blip>
          <a:srcRect b="0" l="0" r="44077" t="0"/>
          <a:stretch/>
        </p:blipFill>
        <p:spPr>
          <a:xfrm>
            <a:off x="4587050" y="0"/>
            <a:ext cx="4556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 txBox="1"/>
          <p:nvPr/>
        </p:nvSpPr>
        <p:spPr>
          <a:xfrm>
            <a:off x="541425" y="1034950"/>
            <a:ext cx="33687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Hard to visualize the polygon.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541425" y="2169475"/>
            <a:ext cx="3368700" cy="12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Harder for human eye to remember the area of the polygon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0"/>
          <p:cNvSpPr txBox="1"/>
          <p:nvPr/>
        </p:nvSpPr>
        <p:spPr>
          <a:xfrm>
            <a:off x="541425" y="1034950"/>
            <a:ext cx="3368700" cy="10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Comparison available only during specific time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42" name="Google Shape;142;p20"/>
          <p:cNvPicPr preferRelativeResize="0"/>
          <p:nvPr/>
        </p:nvPicPr>
        <p:blipFill rotWithShape="1">
          <a:blip r:embed="rId4">
            <a:alphaModFix/>
          </a:blip>
          <a:srcRect b="0" l="0" r="45825" t="0"/>
          <a:stretch/>
        </p:blipFill>
        <p:spPr>
          <a:xfrm>
            <a:off x="4587050" y="0"/>
            <a:ext cx="45569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0"/>
          <p:cNvSpPr txBox="1"/>
          <p:nvPr/>
        </p:nvSpPr>
        <p:spPr>
          <a:xfrm>
            <a:off x="541425" y="2158475"/>
            <a:ext cx="3368700" cy="10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Multiple comparison not possible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2703875" y="2491550"/>
            <a:ext cx="2996100" cy="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30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Every player featuring in FIFA 18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9" name="Google Shape;149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1"/>
          <p:cNvSpPr txBox="1"/>
          <p:nvPr>
            <p:ph type="title"/>
          </p:nvPr>
        </p:nvSpPr>
        <p:spPr>
          <a:xfrm>
            <a:off x="234450" y="575500"/>
            <a:ext cx="2046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conomica"/>
                <a:ea typeface="Economica"/>
                <a:cs typeface="Economica"/>
                <a:sym typeface="Economica"/>
              </a:rPr>
              <a:t>DATASET</a:t>
            </a:r>
            <a:endParaRPr b="1" sz="3200"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3875" y="111400"/>
            <a:ext cx="6183226" cy="218675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1"/>
          <p:cNvSpPr txBox="1"/>
          <p:nvPr>
            <p:ph idx="1" type="body"/>
          </p:nvPr>
        </p:nvSpPr>
        <p:spPr>
          <a:xfrm>
            <a:off x="5891000" y="2491550"/>
            <a:ext cx="2996100" cy="10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30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B</a:t>
            </a: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ased on actual data of EA's FIFA 18 game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2703838" y="3647350"/>
            <a:ext cx="3187200" cy="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70+ attributes with playing position data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5891038" y="3648275"/>
            <a:ext cx="2996100" cy="13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Player personal data like Club, Age, Wage, etc.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234450" y="575500"/>
            <a:ext cx="20463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conomica"/>
                <a:ea typeface="Economica"/>
                <a:cs typeface="Economica"/>
                <a:sym typeface="Economica"/>
              </a:rPr>
              <a:t>TOOLS USED</a:t>
            </a:r>
            <a:endParaRPr b="1" sz="32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3090625" y="575500"/>
            <a:ext cx="19626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TABLEAU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1" name="Google Shape;161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2"/>
          <p:cNvSpPr txBox="1"/>
          <p:nvPr/>
        </p:nvSpPr>
        <p:spPr>
          <a:xfrm>
            <a:off x="3090625" y="1619250"/>
            <a:ext cx="1940100" cy="7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Economica"/>
              <a:buChar char="●"/>
            </a:pPr>
            <a:r>
              <a:rPr lang="en" sz="2400">
                <a:solidFill>
                  <a:srgbClr val="F67031"/>
                </a:solidFill>
                <a:latin typeface="Economica"/>
                <a:ea typeface="Economica"/>
                <a:cs typeface="Economica"/>
                <a:sym typeface="Economica"/>
              </a:rPr>
              <a:t>D3</a:t>
            </a:r>
            <a:endParaRPr sz="2400">
              <a:solidFill>
                <a:srgbClr val="F6703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/>
          <p:nvPr/>
        </p:nvSpPr>
        <p:spPr>
          <a:xfrm>
            <a:off x="3205888" y="1127675"/>
            <a:ext cx="5258290" cy="3489252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69" name="Google Shape;169;p23"/>
          <p:cNvSpPr txBox="1"/>
          <p:nvPr>
            <p:ph type="title"/>
          </p:nvPr>
        </p:nvSpPr>
        <p:spPr>
          <a:xfrm>
            <a:off x="399675" y="1527875"/>
            <a:ext cx="2046300" cy="102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conomica"/>
                <a:ea typeface="Economica"/>
                <a:cs typeface="Economica"/>
                <a:sym typeface="Economica"/>
              </a:rPr>
              <a:t>Desktop</a:t>
            </a:r>
            <a:r>
              <a:rPr b="1" lang="en" sz="3200">
                <a:latin typeface="Economica"/>
                <a:ea typeface="Economica"/>
                <a:cs typeface="Economica"/>
                <a:sym typeface="Economica"/>
              </a:rPr>
              <a:t> Project</a:t>
            </a:r>
            <a:endParaRPr b="1" sz="3200"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9675" y="1311550"/>
            <a:ext cx="4790725" cy="260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